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6" r:id="rId4"/>
    <p:sldId id="265" r:id="rId5"/>
    <p:sldId id="264" r:id="rId6"/>
    <p:sldId id="267" r:id="rId7"/>
    <p:sldId id="259" r:id="rId8"/>
    <p:sldId id="260" r:id="rId9"/>
    <p:sldId id="268" r:id="rId10"/>
    <p:sldId id="261" r:id="rId11"/>
    <p:sldId id="258" r:id="rId12"/>
    <p:sldId id="269" r:id="rId13"/>
    <p:sldId id="27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A0E49-DD91-4F85-ABD2-D46EFE7ED957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4CED2-8F02-4249-8838-DEB3220B14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642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A0E49-DD91-4F85-ABD2-D46EFE7ED957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4CED2-8F02-4249-8838-DEB3220B14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746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A0E49-DD91-4F85-ABD2-D46EFE7ED957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4CED2-8F02-4249-8838-DEB3220B14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860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A0E49-DD91-4F85-ABD2-D46EFE7ED957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4CED2-8F02-4249-8838-DEB3220B14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335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A0E49-DD91-4F85-ABD2-D46EFE7ED957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4CED2-8F02-4249-8838-DEB3220B14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809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A0E49-DD91-4F85-ABD2-D46EFE7ED957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4CED2-8F02-4249-8838-DEB3220B14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4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A0E49-DD91-4F85-ABD2-D46EFE7ED957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4CED2-8F02-4249-8838-DEB3220B14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491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A0E49-DD91-4F85-ABD2-D46EFE7ED957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4CED2-8F02-4249-8838-DEB3220B14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227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A0E49-DD91-4F85-ABD2-D46EFE7ED957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4CED2-8F02-4249-8838-DEB3220B14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458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A0E49-DD91-4F85-ABD2-D46EFE7ED957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4CED2-8F02-4249-8838-DEB3220B14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008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A0E49-DD91-4F85-ABD2-D46EFE7ED957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4CED2-8F02-4249-8838-DEB3220B14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546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A0E49-DD91-4F85-ABD2-D46EFE7ED957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D4CED2-8F02-4249-8838-DEB3220B14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431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90800" y="0"/>
            <a:ext cx="5105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NHẠC CỤ </a:t>
            </a:r>
          </a:p>
          <a:p>
            <a:pPr algn="ctr"/>
            <a:r>
              <a:rPr lang="en-US" sz="2800" b="1" dirty="0">
                <a:solidFill>
                  <a:srgbClr val="FF0000"/>
                </a:solidFill>
              </a:rPr>
              <a:t>KÈN PHÍM </a:t>
            </a:r>
            <a:r>
              <a:rPr lang="en-US" sz="2800" b="1" dirty="0" smtClean="0">
                <a:solidFill>
                  <a:srgbClr val="FF0000"/>
                </a:solidFill>
              </a:rPr>
              <a:t>MELODION</a:t>
            </a:r>
            <a:endParaRPr lang="en-US" sz="2800" b="1" dirty="0">
              <a:solidFill>
                <a:srgbClr val="FF0000"/>
              </a:solidFill>
            </a:endParaRPr>
          </a:p>
        </p:txBody>
      </p:sp>
      <p:pic>
        <p:nvPicPr>
          <p:cNvPr id="3" name="Picture 2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7200"/>
                    </a14:imgEffect>
                    <a14:imgEffect>
                      <a14:saturation sat="2000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430" y="1524000"/>
            <a:ext cx="8563970" cy="4894997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351430" y="954107"/>
            <a:ext cx="2895600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Cấu</a:t>
            </a:r>
            <a:r>
              <a:rPr lang="en-US" dirty="0" smtClean="0"/>
              <a:t> </a:t>
            </a:r>
            <a:r>
              <a:rPr lang="en-US" dirty="0" err="1" smtClean="0"/>
              <a:t>tạo</a:t>
            </a:r>
            <a:r>
              <a:rPr lang="en-US" dirty="0" smtClean="0"/>
              <a:t> </a:t>
            </a:r>
            <a:r>
              <a:rPr lang="en-US" dirty="0" err="1" smtClean="0"/>
              <a:t>kèn</a:t>
            </a:r>
            <a:r>
              <a:rPr lang="en-US" dirty="0" smtClean="0"/>
              <a:t> </a:t>
            </a:r>
            <a:r>
              <a:rPr lang="en-US" dirty="0" err="1" smtClean="0"/>
              <a:t>phí</a:t>
            </a:r>
            <a:r>
              <a:rPr lang="en-US" dirty="0" smtClean="0"/>
              <a:t> MELODION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938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59328" y="2590800"/>
            <a:ext cx="8991599" cy="2800352"/>
            <a:chOff x="34636" y="1447798"/>
            <a:chExt cx="8991599" cy="2800352"/>
          </a:xfrm>
        </p:grpSpPr>
        <p:pic>
          <p:nvPicPr>
            <p:cNvPr id="4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80" t="50893" r="56606" b="34077"/>
            <a:stretch/>
          </p:blipFill>
          <p:spPr bwMode="auto">
            <a:xfrm>
              <a:off x="34636" y="1828800"/>
              <a:ext cx="8991599" cy="24193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" name="TextBox 5"/>
            <p:cNvSpPr txBox="1"/>
            <p:nvPr/>
          </p:nvSpPr>
          <p:spPr>
            <a:xfrm>
              <a:off x="4953000" y="1447800"/>
              <a:ext cx="42949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276600" y="1447799"/>
              <a:ext cx="42949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904999" y="1447800"/>
              <a:ext cx="42949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endPara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914400" y="1447800"/>
              <a:ext cx="42949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  <a:endPara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391400" y="1447798"/>
              <a:ext cx="42949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999018" y="1447800"/>
              <a:ext cx="42949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225137" y="1329103"/>
            <a:ext cx="2486891" cy="52322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rgbClr val="0000FF"/>
                </a:solidFill>
              </a:rPr>
              <a:t>Khuôn</a:t>
            </a:r>
            <a:r>
              <a:rPr lang="en-US" sz="2800" dirty="0" err="1" smtClean="0">
                <a:solidFill>
                  <a:srgbClr val="0000FF"/>
                </a:solidFill>
              </a:rPr>
              <a:t>g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nhạc</a:t>
            </a:r>
            <a:r>
              <a:rPr lang="en-US" sz="2800" dirty="0" smtClean="0">
                <a:solidFill>
                  <a:srgbClr val="0000FF"/>
                </a:solidFill>
              </a:rPr>
              <a:t> 3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110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38545" y="2212032"/>
            <a:ext cx="8991599" cy="2976268"/>
            <a:chOff x="138546" y="1214732"/>
            <a:chExt cx="8991599" cy="2976268"/>
          </a:xfrm>
        </p:grpSpPr>
        <p:pic>
          <p:nvPicPr>
            <p:cNvPr id="5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80" t="65430" r="56606" b="20233"/>
            <a:stretch/>
          </p:blipFill>
          <p:spPr bwMode="auto">
            <a:xfrm>
              <a:off x="138546" y="1676400"/>
              <a:ext cx="8991599" cy="2514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" name="TextBox 5"/>
            <p:cNvSpPr txBox="1"/>
            <p:nvPr/>
          </p:nvSpPr>
          <p:spPr>
            <a:xfrm>
              <a:off x="5105400" y="1214732"/>
              <a:ext cx="42949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200400" y="1214733"/>
              <a:ext cx="42949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905000" y="1214734"/>
              <a:ext cx="42949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914400" y="1214735"/>
              <a:ext cx="42949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467600" y="1214735"/>
              <a:ext cx="42949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227618" y="1214735"/>
              <a:ext cx="42949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155862" y="1082041"/>
            <a:ext cx="2486891" cy="52322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rgbClr val="0000FF"/>
                </a:solidFill>
              </a:rPr>
              <a:t>Khuôn</a:t>
            </a:r>
            <a:r>
              <a:rPr lang="en-US" sz="2800" dirty="0" err="1" smtClean="0">
                <a:solidFill>
                  <a:srgbClr val="0000FF"/>
                </a:solidFill>
              </a:rPr>
              <a:t>g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nhạc</a:t>
            </a:r>
            <a:r>
              <a:rPr lang="en-US" sz="2800" dirty="0" smtClean="0">
                <a:solidFill>
                  <a:srgbClr val="0000FF"/>
                </a:solidFill>
              </a:rPr>
              <a:t> 4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76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204620" y="3943350"/>
            <a:ext cx="8762999" cy="2261240"/>
            <a:chOff x="138546" y="1214732"/>
            <a:chExt cx="8991599" cy="2976268"/>
          </a:xfrm>
        </p:grpSpPr>
        <p:pic>
          <p:nvPicPr>
            <p:cNvPr id="5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80" t="65430" r="56606" b="20233"/>
            <a:stretch/>
          </p:blipFill>
          <p:spPr bwMode="auto">
            <a:xfrm>
              <a:off x="138546" y="1676400"/>
              <a:ext cx="8991599" cy="2514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" name="TextBox 5"/>
            <p:cNvSpPr txBox="1"/>
            <p:nvPr/>
          </p:nvSpPr>
          <p:spPr>
            <a:xfrm>
              <a:off x="5105400" y="1214732"/>
              <a:ext cx="42949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200400" y="1214733"/>
              <a:ext cx="42949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905000" y="1214734"/>
              <a:ext cx="42949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914400" y="1214735"/>
              <a:ext cx="42949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467600" y="1214735"/>
              <a:ext cx="42949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227618" y="1214735"/>
              <a:ext cx="42949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38100" y="457200"/>
            <a:ext cx="3359816" cy="52322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rgbClr val="0000FF"/>
                </a:solidFill>
              </a:rPr>
              <a:t>Khuôn</a:t>
            </a:r>
            <a:r>
              <a:rPr lang="en-US" sz="2800" dirty="0" err="1" smtClean="0">
                <a:solidFill>
                  <a:srgbClr val="0000FF"/>
                </a:solidFill>
              </a:rPr>
              <a:t>g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nhạc</a:t>
            </a:r>
            <a:r>
              <a:rPr lang="en-US" sz="2800" dirty="0" smtClean="0">
                <a:solidFill>
                  <a:srgbClr val="0000FF"/>
                </a:solidFill>
              </a:rPr>
              <a:t> 3,4</a:t>
            </a:r>
            <a:endParaRPr lang="en-US" sz="2800" dirty="0">
              <a:solidFill>
                <a:srgbClr val="0000FF"/>
              </a:solidFill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90765" y="1524000"/>
            <a:ext cx="8686270" cy="2419350"/>
            <a:chOff x="34636" y="1447798"/>
            <a:chExt cx="8991599" cy="2800352"/>
          </a:xfrm>
        </p:grpSpPr>
        <p:pic>
          <p:nvPicPr>
            <p:cNvPr id="14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80" t="50893" r="56606" b="34077"/>
            <a:stretch/>
          </p:blipFill>
          <p:spPr bwMode="auto">
            <a:xfrm>
              <a:off x="34636" y="1828800"/>
              <a:ext cx="8991599" cy="24193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5" name="TextBox 14"/>
            <p:cNvSpPr txBox="1"/>
            <p:nvPr/>
          </p:nvSpPr>
          <p:spPr>
            <a:xfrm>
              <a:off x="4953000" y="1447800"/>
              <a:ext cx="42949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276600" y="1447799"/>
              <a:ext cx="42949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904999" y="1447800"/>
              <a:ext cx="42949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endPara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914400" y="1447800"/>
              <a:ext cx="42949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  <a:endPara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391400" y="1447798"/>
              <a:ext cx="42949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999018" y="1447800"/>
              <a:ext cx="42949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8783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80" t="20833" r="56606" b="19048"/>
          <a:stretch/>
        </p:blipFill>
        <p:spPr bwMode="auto">
          <a:xfrm>
            <a:off x="0" y="76200"/>
            <a:ext cx="8991599" cy="666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7570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52600" y="484907"/>
            <a:ext cx="6096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NHẠC CỤ KÈN </a:t>
            </a:r>
            <a:r>
              <a:rPr lang="en-US" sz="2800" b="1" dirty="0">
                <a:solidFill>
                  <a:srgbClr val="FF0000"/>
                </a:solidFill>
              </a:rPr>
              <a:t>PHÍM </a:t>
            </a:r>
            <a:r>
              <a:rPr lang="en-US" sz="2800" b="1" dirty="0" smtClean="0">
                <a:solidFill>
                  <a:srgbClr val="FF0000"/>
                </a:solidFill>
              </a:rPr>
              <a:t>MELODIO </a:t>
            </a:r>
            <a:endParaRPr lang="en-US" sz="2800" b="1" dirty="0">
              <a:solidFill>
                <a:srgbClr val="FF0000"/>
              </a:solidFill>
            </a:endParaRPr>
          </a:p>
        </p:txBody>
      </p:sp>
      <p:pic>
        <p:nvPicPr>
          <p:cNvPr id="5" name="Picture 4" descr="Description: 15 so do bam phim ken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72" r="3247"/>
          <a:stretch/>
        </p:blipFill>
        <p:spPr bwMode="auto">
          <a:xfrm>
            <a:off x="2715490" y="2601655"/>
            <a:ext cx="3990110" cy="265614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1295400" y="1572621"/>
            <a:ext cx="7391400" cy="46166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3333CC"/>
                </a:solidFill>
              </a:rPr>
              <a:t>Sơ</a:t>
            </a:r>
            <a:r>
              <a:rPr lang="en-US" sz="2400" b="1" dirty="0" smtClean="0">
                <a:solidFill>
                  <a:srgbClr val="3333CC"/>
                </a:solidFill>
              </a:rPr>
              <a:t> </a:t>
            </a:r>
            <a:r>
              <a:rPr lang="en-US" sz="2400" b="1" dirty="0" err="1" smtClean="0">
                <a:solidFill>
                  <a:srgbClr val="3333CC"/>
                </a:solidFill>
              </a:rPr>
              <a:t>đồ</a:t>
            </a:r>
            <a:r>
              <a:rPr lang="en-US" sz="2400" b="1" dirty="0" smtClean="0">
                <a:solidFill>
                  <a:srgbClr val="3333CC"/>
                </a:solidFill>
              </a:rPr>
              <a:t> </a:t>
            </a:r>
            <a:r>
              <a:rPr lang="en-US" sz="2400" b="1" dirty="0" err="1" smtClean="0">
                <a:solidFill>
                  <a:srgbClr val="3333CC"/>
                </a:solidFill>
              </a:rPr>
              <a:t>thế</a:t>
            </a:r>
            <a:r>
              <a:rPr lang="en-US" sz="2400" b="1" dirty="0" smtClean="0">
                <a:solidFill>
                  <a:srgbClr val="3333CC"/>
                </a:solidFill>
              </a:rPr>
              <a:t> </a:t>
            </a:r>
            <a:r>
              <a:rPr lang="en-US" sz="2400" b="1" dirty="0" err="1" smtClean="0">
                <a:solidFill>
                  <a:srgbClr val="3333CC"/>
                </a:solidFill>
              </a:rPr>
              <a:t>bấm</a:t>
            </a:r>
            <a:r>
              <a:rPr lang="en-US" sz="2400" b="1" dirty="0" smtClean="0">
                <a:solidFill>
                  <a:srgbClr val="3333CC"/>
                </a:solidFill>
              </a:rPr>
              <a:t> </a:t>
            </a:r>
            <a:r>
              <a:rPr lang="en-US" sz="2400" b="1" dirty="0" err="1" smtClean="0">
                <a:solidFill>
                  <a:srgbClr val="3333CC"/>
                </a:solidFill>
              </a:rPr>
              <a:t>kèn</a:t>
            </a:r>
            <a:r>
              <a:rPr lang="en-US" sz="2400" b="1" dirty="0" smtClean="0">
                <a:solidFill>
                  <a:srgbClr val="3333CC"/>
                </a:solidFill>
              </a:rPr>
              <a:t> (MELODION) </a:t>
            </a:r>
            <a:r>
              <a:rPr lang="en-US" sz="2400" b="1" dirty="0" err="1" smtClean="0">
                <a:solidFill>
                  <a:srgbClr val="3333CC"/>
                </a:solidFill>
              </a:rPr>
              <a:t>áp</a:t>
            </a:r>
            <a:r>
              <a:rPr lang="en-US" sz="2400" b="1" dirty="0" smtClean="0">
                <a:solidFill>
                  <a:srgbClr val="3333CC"/>
                </a:solidFill>
              </a:rPr>
              <a:t> </a:t>
            </a:r>
            <a:r>
              <a:rPr lang="en-US" sz="2400" b="1" dirty="0" err="1" smtClean="0">
                <a:solidFill>
                  <a:srgbClr val="3333CC"/>
                </a:solidFill>
              </a:rPr>
              <a:t>dụng</a:t>
            </a:r>
            <a:r>
              <a:rPr lang="en-US" sz="2400" b="1" dirty="0" smtClean="0">
                <a:solidFill>
                  <a:srgbClr val="3333CC"/>
                </a:solidFill>
              </a:rPr>
              <a:t> </a:t>
            </a:r>
            <a:r>
              <a:rPr lang="en-US" sz="2400" b="1" dirty="0" err="1" smtClean="0">
                <a:solidFill>
                  <a:srgbClr val="3333CC"/>
                </a:solidFill>
              </a:rPr>
              <a:t>bàn</a:t>
            </a:r>
            <a:r>
              <a:rPr lang="en-US" sz="2400" b="1" dirty="0" smtClean="0">
                <a:solidFill>
                  <a:srgbClr val="3333CC"/>
                </a:solidFill>
              </a:rPr>
              <a:t> </a:t>
            </a:r>
            <a:r>
              <a:rPr lang="en-US" sz="2400" b="1" dirty="0" err="1" smtClean="0">
                <a:solidFill>
                  <a:srgbClr val="3333CC"/>
                </a:solidFill>
              </a:rPr>
              <a:t>tay</a:t>
            </a:r>
            <a:r>
              <a:rPr lang="en-US" sz="2400" b="1" dirty="0" smtClean="0">
                <a:solidFill>
                  <a:srgbClr val="3333CC"/>
                </a:solidFill>
              </a:rPr>
              <a:t> </a:t>
            </a:r>
            <a:r>
              <a:rPr lang="en-US" sz="2400" b="1" dirty="0" err="1" smtClean="0">
                <a:solidFill>
                  <a:srgbClr val="3333CC"/>
                </a:solidFill>
              </a:rPr>
              <a:t>phải</a:t>
            </a:r>
            <a:endParaRPr lang="en-US" sz="2400" b="1" dirty="0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8113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0536" y="381000"/>
            <a:ext cx="6096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NHẠC CỤ KÈN </a:t>
            </a:r>
            <a:r>
              <a:rPr lang="en-US" sz="2800" b="1" dirty="0">
                <a:solidFill>
                  <a:srgbClr val="FF0000"/>
                </a:solidFill>
              </a:rPr>
              <a:t>PHÍM </a:t>
            </a:r>
            <a:r>
              <a:rPr lang="en-US" sz="2800" b="1" dirty="0" smtClean="0">
                <a:solidFill>
                  <a:srgbClr val="FF0000"/>
                </a:solidFill>
              </a:rPr>
              <a:t>MELODIO 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69795" y="1524000"/>
            <a:ext cx="3997481" cy="52322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3333CC"/>
                </a:solidFill>
              </a:rPr>
              <a:t>Luyện</a:t>
            </a:r>
            <a:r>
              <a:rPr lang="en-US" sz="2800" dirty="0" smtClean="0">
                <a:solidFill>
                  <a:srgbClr val="3333CC"/>
                </a:solidFill>
              </a:rPr>
              <a:t> </a:t>
            </a:r>
            <a:r>
              <a:rPr lang="en-US" sz="2800" dirty="0" err="1" smtClean="0">
                <a:solidFill>
                  <a:srgbClr val="3333CC"/>
                </a:solidFill>
              </a:rPr>
              <a:t>tập</a:t>
            </a:r>
            <a:r>
              <a:rPr lang="en-US" sz="2800" dirty="0" smtClean="0">
                <a:solidFill>
                  <a:srgbClr val="3333CC"/>
                </a:solidFill>
              </a:rPr>
              <a:t> </a:t>
            </a:r>
            <a:r>
              <a:rPr lang="en-US" sz="2800" dirty="0" err="1" smtClean="0">
                <a:solidFill>
                  <a:srgbClr val="3333CC"/>
                </a:solidFill>
              </a:rPr>
              <a:t>theo</a:t>
            </a:r>
            <a:r>
              <a:rPr lang="en-US" sz="2800" dirty="0" smtClean="0">
                <a:solidFill>
                  <a:srgbClr val="3333CC"/>
                </a:solidFill>
              </a:rPr>
              <a:t> </a:t>
            </a:r>
            <a:r>
              <a:rPr lang="en-US" sz="2800" dirty="0" err="1" smtClean="0">
                <a:solidFill>
                  <a:srgbClr val="3333CC"/>
                </a:solidFill>
              </a:rPr>
              <a:t>mẫu</a:t>
            </a:r>
            <a:r>
              <a:rPr lang="en-US" sz="2800" dirty="0" smtClean="0">
                <a:solidFill>
                  <a:srgbClr val="3333CC"/>
                </a:solidFill>
              </a:rPr>
              <a:t> </a:t>
            </a:r>
            <a:r>
              <a:rPr lang="en-US" sz="2800" dirty="0" err="1" smtClean="0">
                <a:solidFill>
                  <a:srgbClr val="3333CC"/>
                </a:solidFill>
              </a:rPr>
              <a:t>âm</a:t>
            </a:r>
            <a:r>
              <a:rPr lang="en-US" sz="2800" dirty="0" smtClean="0">
                <a:solidFill>
                  <a:srgbClr val="3333CC"/>
                </a:solidFill>
              </a:rPr>
              <a:t> 1</a:t>
            </a:r>
            <a:endParaRPr lang="en-US" sz="2800" dirty="0">
              <a:solidFill>
                <a:srgbClr val="3333CC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838200" y="2768955"/>
            <a:ext cx="7994070" cy="2008686"/>
            <a:chOff x="304797" y="2487114"/>
            <a:chExt cx="8527473" cy="2304553"/>
          </a:xfrm>
        </p:grpSpPr>
        <p:pic>
          <p:nvPicPr>
            <p:cNvPr id="10" name="Picture 3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28" t="32292" r="13962" b="46875"/>
            <a:stretch/>
          </p:blipFill>
          <p:spPr bwMode="auto">
            <a:xfrm>
              <a:off x="304797" y="2810467"/>
              <a:ext cx="8527473" cy="1981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1" name="TextBox 10"/>
            <p:cNvSpPr txBox="1"/>
            <p:nvPr/>
          </p:nvSpPr>
          <p:spPr>
            <a:xfrm>
              <a:off x="2355049" y="2487118"/>
              <a:ext cx="42949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endPara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895600" y="2487119"/>
              <a:ext cx="42949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  <a:endPara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657600" y="2487120"/>
              <a:ext cx="42949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  <a:endPara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655618" y="2487116"/>
              <a:ext cx="42949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091045" y="2487117"/>
              <a:ext cx="42949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401790" y="2487120"/>
              <a:ext cx="42949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486400" y="2487120"/>
              <a:ext cx="42949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  <a:endPara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953000" y="2487115"/>
              <a:ext cx="42949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  <a:endPara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148176" y="2487120"/>
              <a:ext cx="42949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endPara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715990" y="2487114"/>
              <a:ext cx="42949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20153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52600" y="381000"/>
            <a:ext cx="6096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NHẠC CỤ KÈN </a:t>
            </a:r>
            <a:r>
              <a:rPr lang="en-US" sz="2800" b="1" dirty="0">
                <a:solidFill>
                  <a:srgbClr val="FF0000"/>
                </a:solidFill>
              </a:rPr>
              <a:t>PHÍM </a:t>
            </a:r>
            <a:r>
              <a:rPr lang="en-US" sz="2800" b="1" dirty="0" smtClean="0">
                <a:solidFill>
                  <a:srgbClr val="FF0000"/>
                </a:solidFill>
              </a:rPr>
              <a:t>MELODIO 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38400" y="1639806"/>
            <a:ext cx="4119542" cy="52322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3333CC"/>
                </a:solidFill>
              </a:rPr>
              <a:t>Luyện</a:t>
            </a:r>
            <a:r>
              <a:rPr lang="en-US" sz="2800" dirty="0" smtClean="0">
                <a:solidFill>
                  <a:srgbClr val="3333CC"/>
                </a:solidFill>
              </a:rPr>
              <a:t> </a:t>
            </a:r>
            <a:r>
              <a:rPr lang="en-US" sz="2800" dirty="0" err="1" smtClean="0">
                <a:solidFill>
                  <a:srgbClr val="3333CC"/>
                </a:solidFill>
              </a:rPr>
              <a:t>tập</a:t>
            </a:r>
            <a:r>
              <a:rPr lang="en-US" sz="2800" dirty="0" smtClean="0">
                <a:solidFill>
                  <a:srgbClr val="3333CC"/>
                </a:solidFill>
              </a:rPr>
              <a:t> </a:t>
            </a:r>
            <a:r>
              <a:rPr lang="en-US" sz="2800" dirty="0" err="1" smtClean="0">
                <a:solidFill>
                  <a:srgbClr val="3333CC"/>
                </a:solidFill>
              </a:rPr>
              <a:t>theo</a:t>
            </a:r>
            <a:r>
              <a:rPr lang="en-US" sz="2800" dirty="0" smtClean="0">
                <a:solidFill>
                  <a:srgbClr val="3333CC"/>
                </a:solidFill>
              </a:rPr>
              <a:t> </a:t>
            </a:r>
            <a:r>
              <a:rPr lang="en-US" sz="2800" dirty="0" err="1" smtClean="0">
                <a:solidFill>
                  <a:srgbClr val="3333CC"/>
                </a:solidFill>
              </a:rPr>
              <a:t>mẫu</a:t>
            </a:r>
            <a:r>
              <a:rPr lang="en-US" sz="2800" dirty="0" smtClean="0">
                <a:solidFill>
                  <a:srgbClr val="3333CC"/>
                </a:solidFill>
              </a:rPr>
              <a:t> </a:t>
            </a:r>
            <a:r>
              <a:rPr lang="en-US" sz="2800" dirty="0" err="1" smtClean="0">
                <a:solidFill>
                  <a:srgbClr val="3333CC"/>
                </a:solidFill>
              </a:rPr>
              <a:t>âm</a:t>
            </a:r>
            <a:r>
              <a:rPr lang="en-US" sz="2800" dirty="0" smtClean="0">
                <a:solidFill>
                  <a:srgbClr val="3333CC"/>
                </a:solidFill>
              </a:rPr>
              <a:t> 2</a:t>
            </a:r>
            <a:endParaRPr lang="en-US" sz="2800" dirty="0">
              <a:solidFill>
                <a:srgbClr val="3333CC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39" t="12361" r="14552" b="63691"/>
          <a:stretch/>
        </p:blipFill>
        <p:spPr bwMode="auto">
          <a:xfrm>
            <a:off x="429491" y="2743200"/>
            <a:ext cx="8534400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54696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39340" y="241878"/>
            <a:ext cx="5638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1. NHẠC CỤ KÈN </a:t>
            </a:r>
            <a:r>
              <a:rPr lang="en-US" sz="2800" b="1" dirty="0">
                <a:solidFill>
                  <a:srgbClr val="FF0000"/>
                </a:solidFill>
              </a:rPr>
              <a:t>PHÍM </a:t>
            </a:r>
            <a:r>
              <a:rPr lang="en-US" sz="2800" b="1" dirty="0" smtClean="0">
                <a:solidFill>
                  <a:srgbClr val="FF0000"/>
                </a:solidFill>
              </a:rPr>
              <a:t>MELODIO 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66109" y="1053292"/>
            <a:ext cx="4495800" cy="52322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rgbClr val="0000FF"/>
                </a:solidFill>
              </a:rPr>
              <a:t>Luyện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tập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theo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mẫu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âm</a:t>
            </a:r>
            <a:r>
              <a:rPr lang="en-US" sz="2800" dirty="0" smtClean="0">
                <a:solidFill>
                  <a:srgbClr val="0000FF"/>
                </a:solidFill>
              </a:rPr>
              <a:t> 3</a:t>
            </a:r>
            <a:endParaRPr lang="en-US" sz="2800" dirty="0">
              <a:solidFill>
                <a:srgbClr val="0000FF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16" t="13294" r="14439" b="66123"/>
          <a:stretch/>
        </p:blipFill>
        <p:spPr bwMode="auto">
          <a:xfrm>
            <a:off x="599209" y="2743200"/>
            <a:ext cx="8229600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571601" y="2290925"/>
            <a:ext cx="4294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90800" y="2290924"/>
            <a:ext cx="4294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10000" y="2290925"/>
            <a:ext cx="4294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57800" y="2290925"/>
            <a:ext cx="4294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248400" y="2309705"/>
            <a:ext cx="4294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363394" y="2290925"/>
            <a:ext cx="4294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309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64673" y="228600"/>
            <a:ext cx="67055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nhạc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thang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 – D – E – F -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80" t="20833" r="56606" b="19048"/>
          <a:stretch/>
        </p:blipFill>
        <p:spPr bwMode="auto">
          <a:xfrm>
            <a:off x="0" y="1295400"/>
            <a:ext cx="8991599" cy="544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4525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1855819"/>
            <a:ext cx="8991599" cy="2563781"/>
            <a:chOff x="0" y="1855819"/>
            <a:chExt cx="8991599" cy="2563781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80" t="20833" r="56606" b="66050"/>
            <a:stretch/>
          </p:blipFill>
          <p:spPr bwMode="auto">
            <a:xfrm>
              <a:off x="0" y="2209799"/>
              <a:ext cx="8991599" cy="22098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" name="TextBox 1"/>
            <p:cNvSpPr txBox="1"/>
            <p:nvPr/>
          </p:nvSpPr>
          <p:spPr>
            <a:xfrm>
              <a:off x="1399308" y="1860744"/>
              <a:ext cx="42949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438400" y="1855820"/>
              <a:ext cx="42949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775362" y="1858281"/>
              <a:ext cx="42949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278581" y="1858281"/>
              <a:ext cx="42949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248400" y="1855819"/>
              <a:ext cx="42949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543800" y="1860744"/>
              <a:ext cx="42949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193963" y="811214"/>
            <a:ext cx="2486891" cy="52322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rgbClr val="0000FF"/>
                </a:solidFill>
              </a:rPr>
              <a:t>Khuôn</a:t>
            </a:r>
            <a:r>
              <a:rPr lang="en-US" sz="2800" dirty="0" err="1" smtClean="0">
                <a:solidFill>
                  <a:srgbClr val="0000FF"/>
                </a:solidFill>
              </a:rPr>
              <a:t>g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nhạc</a:t>
            </a:r>
            <a:r>
              <a:rPr lang="en-US" sz="2800" dirty="0" smtClean="0">
                <a:solidFill>
                  <a:srgbClr val="0000FF"/>
                </a:solidFill>
              </a:rPr>
              <a:t> 1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4586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76200" y="1905000"/>
            <a:ext cx="8991599" cy="2907222"/>
            <a:chOff x="152400" y="1283777"/>
            <a:chExt cx="8991599" cy="2907222"/>
          </a:xfrm>
        </p:grpSpPr>
        <p:pic>
          <p:nvPicPr>
            <p:cNvPr id="3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80" t="35845" r="56606" b="49546"/>
            <a:stretch/>
          </p:blipFill>
          <p:spPr bwMode="auto">
            <a:xfrm>
              <a:off x="152400" y="1523999"/>
              <a:ext cx="8991599" cy="2667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5181600" y="1293167"/>
              <a:ext cx="42949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429000" y="1283777"/>
              <a:ext cx="42949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914400" y="1290705"/>
              <a:ext cx="42949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085106" y="1293167"/>
              <a:ext cx="42949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199909" y="1283777"/>
              <a:ext cx="42949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543800" y="1293167"/>
              <a:ext cx="42949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96978" y="1137459"/>
            <a:ext cx="2486891" cy="52322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rgbClr val="0000FF"/>
                </a:solidFill>
              </a:rPr>
              <a:t>Khuôn</a:t>
            </a:r>
            <a:r>
              <a:rPr lang="en-US" sz="2800" dirty="0" err="1" smtClean="0">
                <a:solidFill>
                  <a:srgbClr val="0000FF"/>
                </a:solidFill>
              </a:rPr>
              <a:t>g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nhạc</a:t>
            </a:r>
            <a:r>
              <a:rPr lang="en-US" sz="2800" dirty="0" smtClean="0">
                <a:solidFill>
                  <a:srgbClr val="0000FF"/>
                </a:solidFill>
              </a:rPr>
              <a:t> 2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5283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52401" y="3581400"/>
            <a:ext cx="8991599" cy="2201871"/>
            <a:chOff x="152400" y="1283777"/>
            <a:chExt cx="8991599" cy="2907222"/>
          </a:xfrm>
        </p:grpSpPr>
        <p:pic>
          <p:nvPicPr>
            <p:cNvPr id="3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80" t="35845" r="56606" b="49546"/>
            <a:stretch/>
          </p:blipFill>
          <p:spPr bwMode="auto">
            <a:xfrm>
              <a:off x="152400" y="1523999"/>
              <a:ext cx="8991599" cy="2667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5181600" y="1293167"/>
              <a:ext cx="42949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429000" y="1283777"/>
              <a:ext cx="42949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914400" y="1290705"/>
              <a:ext cx="42949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085106" y="1293167"/>
              <a:ext cx="42949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199909" y="1283777"/>
              <a:ext cx="42949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543800" y="1293167"/>
              <a:ext cx="42949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76199" y="1176352"/>
            <a:ext cx="8991599" cy="2335181"/>
            <a:chOff x="0" y="1855819"/>
            <a:chExt cx="8991599" cy="2563781"/>
          </a:xfrm>
        </p:grpSpPr>
        <p:pic>
          <p:nvPicPr>
            <p:cNvPr id="15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80" t="20833" r="56606" b="66050"/>
            <a:stretch/>
          </p:blipFill>
          <p:spPr bwMode="auto">
            <a:xfrm>
              <a:off x="0" y="2209799"/>
              <a:ext cx="8991599" cy="22098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6" name="TextBox 15"/>
            <p:cNvSpPr txBox="1"/>
            <p:nvPr/>
          </p:nvSpPr>
          <p:spPr>
            <a:xfrm>
              <a:off x="1399308" y="1860744"/>
              <a:ext cx="42949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438400" y="1855820"/>
              <a:ext cx="42949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775362" y="1858281"/>
              <a:ext cx="42949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278581" y="1858281"/>
              <a:ext cx="42949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248400" y="1855819"/>
              <a:ext cx="42949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543800" y="1860744"/>
              <a:ext cx="42949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277090" y="228600"/>
            <a:ext cx="2847110" cy="52322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rgbClr val="0000FF"/>
                </a:solidFill>
              </a:rPr>
              <a:t>Khuôn</a:t>
            </a:r>
            <a:r>
              <a:rPr lang="en-US" sz="2800" dirty="0" err="1" smtClean="0">
                <a:solidFill>
                  <a:srgbClr val="0000FF"/>
                </a:solidFill>
              </a:rPr>
              <a:t>g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nhạc</a:t>
            </a:r>
            <a:r>
              <a:rPr lang="en-US" sz="2800" dirty="0" smtClean="0">
                <a:solidFill>
                  <a:srgbClr val="0000FF"/>
                </a:solidFill>
              </a:rPr>
              <a:t> 1,2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5068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165</Words>
  <Application>Microsoft Office PowerPoint</Application>
  <PresentationFormat>On-screen Show (4:3)</PresentationFormat>
  <Paragraphs>83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Smart</dc:creator>
  <cp:lastModifiedBy>Smart</cp:lastModifiedBy>
  <cp:revision>20</cp:revision>
  <dcterms:created xsi:type="dcterms:W3CDTF">2024-10-08T15:46:38Z</dcterms:created>
  <dcterms:modified xsi:type="dcterms:W3CDTF">2024-10-10T16:16:44Z</dcterms:modified>
</cp:coreProperties>
</file>